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82" r:id="rId3"/>
    <p:sldId id="446" r:id="rId4"/>
    <p:sldId id="450" r:id="rId5"/>
    <p:sldId id="278" r:id="rId6"/>
    <p:sldId id="273" r:id="rId7"/>
    <p:sldId id="274" r:id="rId8"/>
    <p:sldId id="275" r:id="rId9"/>
    <p:sldId id="27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87" d="100"/>
          <a:sy n="87" d="100"/>
        </p:scale>
        <p:origin x="-34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2020-09-22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smtClean="0"/>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ne 112</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Linear algebra for nanotechnology engineering</a:t>
            </a:r>
            <a:endParaRPr lang="en-US" sz="2000" i="1" dirty="0">
              <a:solidFill>
                <a:schemeClr val="bg1"/>
              </a:solidFill>
              <a:latin typeface="Georgia" panose="02040502050405020303" pitchFamily="18" charset="0"/>
              <a:cs typeface="Arial" pitchFamily="34" charset="0"/>
            </a:endParaRP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smtClean="0">
                <a:solidFill>
                  <a:schemeClr val="bg1"/>
                </a:solidFill>
                <a:latin typeface="Georgia" panose="02040502050405020303" pitchFamily="18" charset="0"/>
                <a:ea typeface="ＭＳ Ｐゴシック" charset="-128"/>
                <a:cs typeface="Arial" pitchFamily="34" charset="0"/>
              </a:rPr>
              <a:t>Douglas </a:t>
            </a:r>
            <a:r>
              <a:rPr lang="en-US" sz="1600" b="0" kern="0" dirty="0">
                <a:solidFill>
                  <a:schemeClr val="bg1"/>
                </a:solidFill>
                <a:latin typeface="Georgia" panose="02040502050405020303" pitchFamily="18" charset="0"/>
                <a:ea typeface="ＭＳ Ｐゴシック" charset="-128"/>
                <a:cs typeface="Arial" pitchFamily="34" charset="0"/>
              </a:rPr>
              <a:t>Wilhelm Harder, </a:t>
            </a:r>
            <a:r>
              <a:rPr lang="en-US" sz="1600" b="0" kern="0" dirty="0" smtClean="0">
                <a:solidFill>
                  <a:schemeClr val="bg1"/>
                </a:solidFill>
                <a:latin typeface="Georgia" panose="02040502050405020303" pitchFamily="18" charset="0"/>
                <a:ea typeface="ＭＳ Ｐゴシック" charset="-128"/>
                <a:cs typeface="Arial" pitchFamily="34" charset="0"/>
              </a:rPr>
              <a:t>LEL, </a:t>
            </a:r>
            <a:r>
              <a:rPr lang="en-US" sz="1600" b="0" kern="0" dirty="0" err="1" smtClean="0">
                <a:solidFill>
                  <a:schemeClr val="bg1"/>
                </a:solidFill>
                <a:latin typeface="Georgia" panose="02040502050405020303" pitchFamily="18" charset="0"/>
                <a:ea typeface="ＭＳ Ｐゴシック" charset="-128"/>
                <a:cs typeface="Arial" pitchFamily="34" charset="0"/>
              </a:rPr>
              <a:t>M.Math</a:t>
            </a:r>
            <a:r>
              <a:rPr lang="en-US" sz="1600" b="0" kern="0" dirty="0" smtClean="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Vector operations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Vector operations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CA" smtClean="0"/>
              <a:t>Vector operations</a:t>
            </a:r>
            <a:endParaRPr lang="en-CA"/>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CA" smtClean="0"/>
              <a:t>Vector operations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11"/>
          </p:nvPr>
        </p:nvSpPr>
        <p:spPr/>
        <p:txBody>
          <a:bodyPr/>
          <a:lstStyle/>
          <a:p>
            <a:r>
              <a:rPr lang="en-CA" smtClean="0"/>
              <a:t>Vector operations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t>Vector operations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r>
              <a:rPr lang="en-CA" smtClean="0"/>
              <a:t>Vector operations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t>Vector operations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Vector operations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Vector operations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3505200" y="76200"/>
            <a:ext cx="480060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smtClean="0"/>
              <a:t>Vector operations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2.3 Vector operators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9406"/>
    </mc:Choice>
    <mc:Fallback>
      <p:transition spd="slow" advTm="94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 will</a:t>
            </a:r>
          </a:p>
          <a:p>
            <a:pPr lvl="1"/>
            <a:r>
              <a:rPr lang="en-US" dirty="0" smtClean="0"/>
              <a:t>Revisit field operations</a:t>
            </a:r>
          </a:p>
          <a:p>
            <a:pPr lvl="1"/>
            <a:r>
              <a:rPr lang="en-US" dirty="0" smtClean="0"/>
              <a:t>Introduce vector operations</a:t>
            </a:r>
          </a:p>
          <a:p>
            <a:pPr lvl="1"/>
            <a:r>
              <a:rPr lang="en-US" dirty="0" smtClean="0"/>
              <a:t>Describe the notation of </a:t>
            </a:r>
            <a:r>
              <a:rPr lang="en-US" b="1" dirty="0" err="1" smtClean="0"/>
              <a:t>F</a:t>
            </a:r>
            <a:r>
              <a:rPr lang="en-US" i="1" baseline="30000" dirty="0" err="1" smtClean="0"/>
              <a:t>n</a:t>
            </a:r>
            <a:endParaRPr lang="en-US" i="1" baseline="30000" dirty="0" smtClean="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Vector operations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13997"/>
    </mc:Choice>
    <mc:Fallback>
      <p:transition spd="slow" advTm="13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operations</a:t>
            </a:r>
            <a:endParaRPr lang="en-CA" dirty="0"/>
          </a:p>
        </p:txBody>
      </p:sp>
      <p:sp>
        <p:nvSpPr>
          <p:cNvPr id="3" name="Content Placeholder 2"/>
          <p:cNvSpPr>
            <a:spLocks noGrp="1"/>
          </p:cNvSpPr>
          <p:nvPr>
            <p:ph idx="1"/>
          </p:nvPr>
        </p:nvSpPr>
        <p:spPr/>
        <p:txBody>
          <a:bodyPr/>
          <a:lstStyle/>
          <a:p>
            <a:r>
              <a:rPr lang="en-US" dirty="0" smtClean="0"/>
              <a:t>In a field, we had two operations:</a:t>
            </a:r>
          </a:p>
          <a:p>
            <a:pPr lvl="1"/>
            <a:r>
              <a:rPr lang="en-US" dirty="0" smtClean="0"/>
              <a:t>Addition</a:t>
            </a:r>
          </a:p>
          <a:p>
            <a:pPr lvl="1"/>
            <a:r>
              <a:rPr lang="en-US" dirty="0" smtClean="0"/>
              <a:t>Multiplication</a:t>
            </a:r>
          </a:p>
          <a:p>
            <a:pPr lvl="1"/>
            <a:endParaRPr lang="en-US" dirty="0"/>
          </a:p>
          <a:p>
            <a:r>
              <a:rPr lang="en-US" dirty="0" smtClean="0"/>
              <a:t>For vectors, we will introduce two operations:</a:t>
            </a:r>
          </a:p>
          <a:p>
            <a:pPr lvl="1"/>
            <a:r>
              <a:rPr lang="en-US" dirty="0" smtClean="0"/>
              <a:t>Scalar multiplication</a:t>
            </a:r>
          </a:p>
          <a:p>
            <a:pPr lvl="1"/>
            <a:r>
              <a:rPr lang="en-US" dirty="0" smtClean="0"/>
              <a:t>Vector </a:t>
            </a:r>
            <a:r>
              <a:rPr lang="en-US" dirty="0" smtClean="0"/>
              <a:t>addition</a:t>
            </a:r>
          </a:p>
          <a:p>
            <a:pPr lvl="1"/>
            <a:endParaRPr lang="en-US" dirty="0"/>
          </a:p>
          <a:p>
            <a:r>
              <a:rPr lang="en-US" dirty="0" smtClean="0"/>
              <a:t>Important: while we could define vector multiplication,</a:t>
            </a:r>
          </a:p>
          <a:p>
            <a:pPr marL="0" indent="0">
              <a:buNone/>
            </a:pPr>
            <a:r>
              <a:rPr lang="en-US" dirty="0"/>
              <a:t>	</a:t>
            </a:r>
            <a:r>
              <a:rPr lang="en-US" dirty="0" smtClean="0"/>
              <a:t>there are no significant consequences that can be deduced</a:t>
            </a:r>
          </a:p>
          <a:p>
            <a:pPr lvl="1"/>
            <a:r>
              <a:rPr lang="en-US" dirty="0" smtClean="0"/>
              <a:t>The properties of linear algebra depend on scalar multiplication and vector addition only</a:t>
            </a:r>
            <a:endParaRPr lang="en-US" dirty="0" smtClean="0"/>
          </a:p>
        </p:txBody>
      </p:sp>
      <p:sp>
        <p:nvSpPr>
          <p:cNvPr id="4" name="Footer Placeholder 3"/>
          <p:cNvSpPr>
            <a:spLocks noGrp="1"/>
          </p:cNvSpPr>
          <p:nvPr>
            <p:ph type="ftr" sz="quarter" idx="11"/>
          </p:nvPr>
        </p:nvSpPr>
        <p:spPr/>
        <p:txBody>
          <a:bodyPr/>
          <a:lstStyle/>
          <a:p>
            <a:r>
              <a:rPr lang="en-CA" smtClean="0"/>
              <a:t>Vector operations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3</a:t>
            </a:fld>
            <a:endParaRPr lang="en-CA"/>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256269729"/>
      </p:ext>
    </p:extLst>
  </p:cSld>
  <p:clrMapOvr>
    <a:masterClrMapping/>
  </p:clrMapOvr>
  <mc:AlternateContent xmlns:mc="http://schemas.openxmlformats.org/markup-compatibility/2006">
    <mc:Choice xmlns:p14="http://schemas.microsoft.com/office/powerpoint/2010/main" Requires="p14">
      <p:transition spd="slow" p14:dur="2000" advTm="49576"/>
    </mc:Choice>
    <mc:Fallback>
      <p:transition spd="slow" advTm="49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operations</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smtClean="0"/>
              <a:t>We have looked at real and complex vectors</a:t>
            </a:r>
          </a:p>
          <a:p>
            <a:pPr lvl="1"/>
            <a:r>
              <a:rPr lang="en-US" dirty="0" smtClean="0"/>
              <a:t>Both the real numbers and the complex numbers are fields</a:t>
            </a:r>
            <a:endParaRPr lang="en-US" dirty="0"/>
          </a:p>
          <a:p>
            <a:pPr lvl="1"/>
            <a:endParaRPr lang="en-US" dirty="0" smtClean="0"/>
          </a:p>
          <a:p>
            <a:r>
              <a:rPr lang="en-US" dirty="0" smtClean="0"/>
              <a:t>If we don’t care if we are using real or complex vectors,</a:t>
            </a:r>
          </a:p>
          <a:p>
            <a:pPr marL="0" indent="0">
              <a:buNone/>
            </a:pPr>
            <a:r>
              <a:rPr lang="en-US" dirty="0"/>
              <a:t>	</a:t>
            </a:r>
            <a:r>
              <a:rPr lang="en-US" dirty="0" smtClean="0"/>
              <a:t>we will use the notation </a:t>
            </a:r>
            <a:r>
              <a:rPr lang="en-US" b="1" dirty="0" err="1" smtClean="0"/>
              <a:t>F</a:t>
            </a:r>
            <a:r>
              <a:rPr lang="en-US" i="1" baseline="30000" dirty="0" err="1" smtClean="0"/>
              <a:t>n</a:t>
            </a:r>
            <a:r>
              <a:rPr lang="en-US" dirty="0" smtClean="0"/>
              <a:t> where it is understood that the </a:t>
            </a:r>
            <a:br>
              <a:rPr lang="en-US" dirty="0" smtClean="0"/>
            </a:br>
            <a:r>
              <a:rPr lang="en-US" dirty="0" smtClean="0"/>
              <a:t>	field </a:t>
            </a:r>
            <a:r>
              <a:rPr lang="en-US" b="1" dirty="0" smtClean="0"/>
              <a:t>F</a:t>
            </a:r>
            <a:r>
              <a:rPr lang="en-US" dirty="0" smtClean="0"/>
              <a:t> can be either </a:t>
            </a:r>
            <a:r>
              <a:rPr lang="en-US" b="1" dirty="0" smtClean="0"/>
              <a:t>R</a:t>
            </a:r>
            <a:r>
              <a:rPr lang="en-US" dirty="0" smtClean="0"/>
              <a:t> or </a:t>
            </a:r>
            <a:r>
              <a:rPr lang="en-US" b="1" dirty="0" smtClean="0"/>
              <a:t>C</a:t>
            </a:r>
            <a:endParaRPr lang="en-US" dirty="0"/>
          </a:p>
          <a:p>
            <a:pPr marL="0" indent="0">
              <a:buNone/>
            </a:pPr>
            <a:endParaRPr lang="en-US" b="1" dirty="0"/>
          </a:p>
          <a:p>
            <a:r>
              <a:rPr lang="en-US" dirty="0" smtClean="0"/>
              <a:t>The entries of the corresponding field are also called </a:t>
            </a:r>
            <a:r>
              <a:rPr lang="en-US" i="1" dirty="0" smtClean="0"/>
              <a:t>scalars</a:t>
            </a:r>
          </a:p>
          <a:p>
            <a:r>
              <a:rPr lang="en-US" dirty="0" smtClean="0"/>
              <a:t>We will be:</a:t>
            </a:r>
          </a:p>
          <a:p>
            <a:pPr lvl="1"/>
            <a:r>
              <a:rPr lang="en-US" dirty="0" smtClean="0"/>
              <a:t>Adding two vectors</a:t>
            </a:r>
          </a:p>
          <a:p>
            <a:pPr lvl="1"/>
            <a:r>
              <a:rPr lang="en-US" dirty="0" smtClean="0"/>
              <a:t>Multiplying a vector by a scalar or entry in the corresponding field</a:t>
            </a:r>
          </a:p>
        </p:txBody>
      </p:sp>
      <p:sp>
        <p:nvSpPr>
          <p:cNvPr id="4" name="Footer Placeholder 3"/>
          <p:cNvSpPr>
            <a:spLocks noGrp="1"/>
          </p:cNvSpPr>
          <p:nvPr>
            <p:ph type="ftr" sz="quarter" idx="11"/>
          </p:nvPr>
        </p:nvSpPr>
        <p:spPr/>
        <p:txBody>
          <a:bodyPr/>
          <a:lstStyle/>
          <a:p>
            <a:r>
              <a:rPr lang="en-CA" smtClean="0"/>
              <a:t>Vector operations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4</a:t>
            </a:fld>
            <a:endParaRPr lang="en-CA"/>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85806429"/>
      </p:ext>
    </p:extLst>
  </p:cSld>
  <p:clrMapOvr>
    <a:masterClrMapping/>
  </p:clrMapOvr>
  <mc:AlternateContent xmlns:mc="http://schemas.openxmlformats.org/markup-compatibility/2006">
    <mc:Choice xmlns:p14="http://schemas.microsoft.com/office/powerpoint/2010/main" Requires="p14">
      <p:transition spd="slow" p14:dur="2000" advTm="66161"/>
    </mc:Choice>
    <mc:Fallback>
      <p:transition spd="slow" advTm="66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Following this </a:t>
            </a:r>
            <a:r>
              <a:rPr lang="en-US" dirty="0"/>
              <a:t>topic</a:t>
            </a:r>
            <a:r>
              <a:rPr lang="en-US" dirty="0" smtClean="0"/>
              <a:t>, you now</a:t>
            </a:r>
          </a:p>
          <a:p>
            <a:pPr lvl="1"/>
            <a:r>
              <a:rPr lang="en-US" dirty="0" smtClean="0"/>
              <a:t>Have been introduced to the operations we will focus on next</a:t>
            </a:r>
          </a:p>
          <a:p>
            <a:pPr lvl="2"/>
            <a:r>
              <a:rPr lang="en-US" dirty="0" smtClean="0"/>
              <a:t>Vector addition and scalar multiplication</a:t>
            </a:r>
          </a:p>
          <a:p>
            <a:pPr lvl="1"/>
            <a:r>
              <a:rPr lang="en-US" dirty="0" smtClean="0"/>
              <a:t>Know we will use </a:t>
            </a:r>
            <a:r>
              <a:rPr lang="en-US" b="1" dirty="0" err="1" smtClean="0"/>
              <a:t>F</a:t>
            </a:r>
            <a:r>
              <a:rPr lang="en-US" i="1" baseline="30000" dirty="0" err="1" smtClean="0"/>
              <a:t>n</a:t>
            </a:r>
            <a:r>
              <a:rPr lang="en-US" dirty="0" smtClean="0"/>
              <a:t> when we don’t care if the vectors are real or complex</a:t>
            </a:r>
          </a:p>
          <a:p>
            <a:pPr lvl="1"/>
            <a:r>
              <a:rPr lang="en-US" dirty="0" smtClean="0"/>
              <a:t>Understand that “scalar” is just another term for an entry in the corresponding field</a:t>
            </a:r>
            <a:endParaRPr lang="en-US" dirty="0"/>
          </a:p>
        </p:txBody>
      </p:sp>
      <p:sp>
        <p:nvSpPr>
          <p:cNvPr id="4" name="Footer Placeholder 3"/>
          <p:cNvSpPr>
            <a:spLocks noGrp="1"/>
          </p:cNvSpPr>
          <p:nvPr>
            <p:ph type="ftr" sz="quarter" idx="11"/>
          </p:nvPr>
        </p:nvSpPr>
        <p:spPr/>
        <p:txBody>
          <a:bodyPr/>
          <a:lstStyle/>
          <a:p>
            <a:r>
              <a:rPr lang="en-CA" smtClean="0"/>
              <a:t>Vector operations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4136003"/>
      </p:ext>
    </p:extLst>
  </p:cSld>
  <p:clrMapOvr>
    <a:masterClrMapping/>
  </p:clrMapOvr>
  <mc:AlternateContent xmlns:mc="http://schemas.openxmlformats.org/markup-compatibility/2006">
    <mc:Choice xmlns:p14="http://schemas.microsoft.com/office/powerpoint/2010/main" Requires="p14">
      <p:transition spd="slow" p14:dur="2000" advTm="36824"/>
    </mc:Choice>
    <mc:Fallback>
      <p:transition spd="slow" advTm="36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CA" sz="1800" dirty="0"/>
              <a:t>[</a:t>
            </a:r>
            <a:r>
              <a:rPr lang="en-CA" sz="1800" dirty="0" smtClean="0"/>
              <a:t>1]	</a:t>
            </a:r>
            <a:r>
              <a:rPr lang="en-CA" sz="1800" dirty="0"/>
              <a:t>https://en.wikipedia.org/wiki/Linear_algebra</a:t>
            </a:r>
            <a:endParaRPr lang="en-CA" sz="1800" dirty="0" smtClean="0"/>
          </a:p>
        </p:txBody>
      </p:sp>
      <p:sp>
        <p:nvSpPr>
          <p:cNvPr id="4" name="Footer Placeholder 3"/>
          <p:cNvSpPr>
            <a:spLocks noGrp="1"/>
          </p:cNvSpPr>
          <p:nvPr>
            <p:ph type="ftr" sz="quarter" idx="11"/>
          </p:nvPr>
        </p:nvSpPr>
        <p:spPr/>
        <p:txBody>
          <a:bodyPr/>
          <a:lstStyle/>
          <a:p>
            <a:r>
              <a:rPr lang="en-CA" smtClean="0"/>
              <a:t>Vector operations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mc:Choice xmlns:p14="http://schemas.microsoft.com/office/powerpoint/2010/main" Requires="p14">
      <p:transition spd="slow" p14:dur="2000" advTm="2656"/>
    </mc:Choice>
    <mc:Fallback>
      <p:transition spd="slow" advTm="2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endParaRPr lang="en-CA" sz="1800" dirty="0"/>
          </a:p>
        </p:txBody>
      </p:sp>
      <p:sp>
        <p:nvSpPr>
          <p:cNvPr id="4" name="Footer Placeholder 3"/>
          <p:cNvSpPr>
            <a:spLocks noGrp="1"/>
          </p:cNvSpPr>
          <p:nvPr>
            <p:ph type="ftr" sz="quarter" idx="11"/>
          </p:nvPr>
        </p:nvSpPr>
        <p:spPr/>
        <p:txBody>
          <a:bodyPr/>
          <a:lstStyle/>
          <a:p>
            <a:r>
              <a:rPr lang="en-CA" smtClean="0"/>
              <a:t>Vector operations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mc:Choice xmlns:p14="http://schemas.microsoft.com/office/powerpoint/2010/main" Requires="p14">
      <p:transition spd="slow" p14:dur="2000" advTm="1509"/>
    </mc:Choice>
    <mc:Fallback>
      <p:transition spd="slow" advTm="1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smtClean="0"/>
              <a:t>These slides were prepared using the Cambria typeface. Mathematical equations use </a:t>
            </a:r>
            <a:r>
              <a:rPr lang="en-CA" sz="1800" dirty="0" smtClean="0">
                <a:latin typeface="Times New Roman" panose="02020603050405020304" pitchFamily="18" charset="0"/>
              </a:rPr>
              <a:t>Times New Roman</a:t>
            </a:r>
            <a:r>
              <a:rPr lang="en-CA" sz="1800" dirty="0" smtClean="0"/>
              <a:t>, and source code is presented using </a:t>
            </a:r>
            <a:r>
              <a:rPr lang="en-CA" sz="1800" dirty="0" smtClean="0">
                <a:latin typeface="Consolas" panose="020B0609020204030204" pitchFamily="49" charset="0"/>
                <a:cs typeface="Consolas" panose="020B0609020204030204" pitchFamily="49" charset="0"/>
              </a:rPr>
              <a:t>Consolas</a:t>
            </a:r>
            <a:r>
              <a:rPr lang="en-CA" sz="1800" dirty="0" smtClean="0"/>
              <a:t>.</a:t>
            </a:r>
          </a:p>
          <a:p>
            <a:pPr marL="0" indent="0">
              <a:buNone/>
            </a:pPr>
            <a:endParaRPr lang="en-CA" sz="1800" dirty="0" smtClean="0"/>
          </a:p>
          <a:p>
            <a:pPr marL="0" indent="0">
              <a:buNone/>
            </a:pPr>
            <a:r>
              <a:rPr lang="en-CA" sz="1800" dirty="0" smtClean="0"/>
              <a:t>The </a:t>
            </a:r>
            <a:r>
              <a:rPr lang="en-CA" sz="1800" dirty="0"/>
              <a:t>photographs of </a:t>
            </a:r>
            <a:r>
              <a:rPr lang="en-CA" sz="1800" dirty="0" smtClean="0"/>
              <a:t>flowers and a monarch butter appearing </a:t>
            </a:r>
            <a:r>
              <a:rPr lang="en-CA" sz="1800" dirty="0"/>
              <a:t>on the title slide and accenting the top of each other slide were taken at the Royal Botanical Gardens </a:t>
            </a:r>
            <a:r>
              <a:rPr lang="en-CA" sz="1800" dirty="0" smtClean="0"/>
              <a:t>in October of 2017 by </a:t>
            </a:r>
            <a:r>
              <a:rPr lang="en-CA" sz="1800" dirty="0"/>
              <a:t>Douglas Wilhelm Harder. Please see</a:t>
            </a:r>
          </a:p>
          <a:p>
            <a:pPr marL="0" indent="0" algn="ctr">
              <a:buNone/>
            </a:pPr>
            <a:r>
              <a:rPr lang="en-CA" sz="1800" dirty="0"/>
              <a:t>https://www.rbg.ca/</a:t>
            </a:r>
          </a:p>
          <a:p>
            <a:pPr marL="0" indent="0">
              <a:buNone/>
            </a:pPr>
            <a:r>
              <a:rPr lang="en-CA" sz="1800" dirty="0" smtClean="0"/>
              <a:t>for </a:t>
            </a:r>
            <a:r>
              <a:rPr lang="en-CA" sz="1800" dirty="0"/>
              <a:t>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Vector operations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mc:Choice xmlns:p14="http://schemas.microsoft.com/office/powerpoint/2010/main" Requires="p14">
      <p:transition spd="slow" p14:dur="2000" advTm="1217"/>
    </mc:Choice>
    <mc:Fallback>
      <p:transition spd="slow" advTm="1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smtClean="0"/>
              <a:t>ne</a:t>
            </a:r>
            <a:r>
              <a:rPr lang="en-CA" smtClean="0"/>
              <a:t> 112 </a:t>
            </a:r>
            <a:r>
              <a:rPr lang="en-CA" i="1" dirty="0" smtClean="0"/>
              <a:t>Linear algebra for nanotechnology engineering</a:t>
            </a:r>
            <a:r>
              <a:rPr lang="en-CA" dirty="0" smtClean="0"/>
              <a:t> 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smtClean="0"/>
              <a:t>Vector operations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mc:Choice xmlns:p14="http://schemas.microsoft.com/office/powerpoint/2010/main" Requires="p14">
      <p:transition spd="slow" p14:dur="2000" advTm="2740"/>
    </mc:Choice>
    <mc:Fallback>
      <p:transition spd="slow" advTm="2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16.6|12.5"/>
</p:tagLst>
</file>

<file path=ppt/tags/tag2.xml><?xml version="1.0" encoding="utf-8"?>
<p:tagLst xmlns:a="http://schemas.openxmlformats.org/drawingml/2006/main" xmlns:r="http://schemas.openxmlformats.org/officeDocument/2006/relationships" xmlns:p="http://schemas.openxmlformats.org/presentationml/2006/main">
  <p:tag name="TIMING" val="|12.2|17.8|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17087</TotalTime>
  <Words>355</Words>
  <Application>Microsoft Office PowerPoint</Application>
  <PresentationFormat>On-screen Show (4:3)</PresentationFormat>
  <Paragraphs>63</Paragraphs>
  <Slides>9</Slides>
  <Notes>0</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2.3 Vector operators</vt:lpstr>
      <vt:lpstr>Introduction</vt:lpstr>
      <vt:lpstr>Vector operations</vt:lpstr>
      <vt:lpstr>Vector operations</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398</cp:revision>
  <dcterms:created xsi:type="dcterms:W3CDTF">2020-04-30T19:27:29Z</dcterms:created>
  <dcterms:modified xsi:type="dcterms:W3CDTF">2020-09-22T22:17:07Z</dcterms:modified>
</cp:coreProperties>
</file>